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4" r:id="rId3"/>
    <p:sldId id="263" r:id="rId4"/>
    <p:sldId id="265" r:id="rId5"/>
    <p:sldId id="266" r:id="rId6"/>
    <p:sldId id="267" r:id="rId7"/>
    <p:sldId id="269" r:id="rId8"/>
    <p:sldId id="268" r:id="rId9"/>
    <p:sldId id="271" r:id="rId10"/>
    <p:sldId id="272" r:id="rId11"/>
    <p:sldId id="275" r:id="rId12"/>
    <p:sldId id="273" r:id="rId13"/>
    <p:sldId id="284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70" r:id="rId24"/>
    <p:sldId id="26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E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8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1E0DBD9E-31B1-4FA2-9378-3F0A812B8472}" type="datetimeFigureOut">
              <a:rPr lang="en-US" smtClean="0"/>
              <a:pPr/>
              <a:t>16-Jul-20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BD9E-31B1-4FA2-9378-3F0A812B8472}" type="datetimeFigureOut">
              <a:rPr lang="en-US" smtClean="0"/>
              <a:pPr/>
              <a:t>16-Jul-20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BD9E-31B1-4FA2-9378-3F0A812B8472}" type="datetimeFigureOut">
              <a:rPr lang="en-US" smtClean="0"/>
              <a:pPr/>
              <a:t>16-Jul-20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BD9E-31B1-4FA2-9378-3F0A812B8472}" type="datetimeFigureOut">
              <a:rPr lang="en-US" smtClean="0"/>
              <a:pPr/>
              <a:t>16-Jul-20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1E0DBD9E-31B1-4FA2-9378-3F0A812B8472}" type="datetimeFigureOut">
              <a:rPr lang="en-US" smtClean="0"/>
              <a:pPr/>
              <a:t>16-Jul-20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BD9E-31B1-4FA2-9378-3F0A812B8472}" type="datetimeFigureOut">
              <a:rPr lang="en-US" smtClean="0"/>
              <a:pPr/>
              <a:t>16-Jul-20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BD9E-31B1-4FA2-9378-3F0A812B8472}" type="datetimeFigureOut">
              <a:rPr lang="en-US" smtClean="0"/>
              <a:pPr/>
              <a:t>16-Jul-20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BD9E-31B1-4FA2-9378-3F0A812B8472}" type="datetimeFigureOut">
              <a:rPr lang="en-US" smtClean="0"/>
              <a:pPr/>
              <a:t>16-Jul-20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BD9E-31B1-4FA2-9378-3F0A812B8472}" type="datetimeFigureOut">
              <a:rPr lang="en-US" smtClean="0"/>
              <a:pPr/>
              <a:t>16-Jul-20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BD9E-31B1-4FA2-9378-3F0A812B8472}" type="datetimeFigureOut">
              <a:rPr lang="en-US" smtClean="0"/>
              <a:pPr/>
              <a:t>16-Jul-20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BD9E-31B1-4FA2-9378-3F0A812B8472}" type="datetimeFigureOut">
              <a:rPr lang="en-US" smtClean="0"/>
              <a:pPr/>
              <a:t>16-Jul-20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E0DBD9E-31B1-4FA2-9378-3F0A812B8472}" type="datetimeFigureOut">
              <a:rPr lang="en-US" smtClean="0"/>
              <a:pPr/>
              <a:t>16-Jul-20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9A133FA-4EFC-4CF4-804E-37598CAC0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810000"/>
            <a:ext cx="68580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CSE 470 – Use Case Diagram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10200"/>
            <a:ext cx="6858000" cy="533400"/>
          </a:xfrm>
        </p:spPr>
        <p:txBody>
          <a:bodyPr/>
          <a:lstStyle/>
          <a:p>
            <a:r>
              <a:rPr lang="en-US" dirty="0" smtClean="0"/>
              <a:t>BRAC University</a:t>
            </a:r>
            <a:endParaRPr lang="en-US" dirty="0"/>
          </a:p>
        </p:txBody>
      </p:sp>
      <p:pic>
        <p:nvPicPr>
          <p:cNvPr id="6" name="Picture 5" descr="software-engineering-5b4daa8bab12ae7f4848c48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3581400"/>
          </a:xfrm>
          <a:prstGeom prst="rect">
            <a:avLst/>
          </a:prstGeom>
        </p:spPr>
      </p:pic>
      <p:pic>
        <p:nvPicPr>
          <p:cNvPr id="5" name="Picture 4" descr="bra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/>
          <p:cNvSpPr/>
          <p:nvPr/>
        </p:nvSpPr>
        <p:spPr>
          <a:xfrm>
            <a:off x="1676400" y="228600"/>
            <a:ext cx="5105400" cy="6477000"/>
          </a:xfrm>
          <a:prstGeom prst="frame">
            <a:avLst>
              <a:gd name="adj1" fmla="val 106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685800"/>
            <a:ext cx="533400" cy="1142999"/>
            <a:chOff x="4254" y="2630"/>
            <a:chExt cx="528" cy="1219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4648200"/>
            <a:ext cx="533400" cy="1142999"/>
            <a:chOff x="4254" y="2630"/>
            <a:chExt cx="528" cy="1219"/>
          </a:xfrm>
        </p:grpSpPr>
        <p:sp>
          <p:nvSpPr>
            <p:cNvPr id="12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590800"/>
            <a:ext cx="533400" cy="1142999"/>
            <a:chOff x="4254" y="2630"/>
            <a:chExt cx="528" cy="1219"/>
          </a:xfrm>
        </p:grpSpPr>
        <p:sp>
          <p:nvSpPr>
            <p:cNvPr id="18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81000" y="182880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Patient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52400" y="579120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28600" y="38100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Payment System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543800" y="1828800"/>
            <a:ext cx="822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Actors</a:t>
            </a:r>
          </a:p>
          <a:p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7924800" y="2590800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Secondary Actors</a:t>
            </a:r>
          </a:p>
          <a:p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6934200" y="2590800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Primary Actors</a:t>
            </a:r>
          </a:p>
          <a:p>
            <a:endParaRPr lang="en-US" dirty="0"/>
          </a:p>
        </p:txBody>
      </p:sp>
      <p:cxnSp>
        <p:nvCxnSpPr>
          <p:cNvPr id="85" name="Straight Connector 84"/>
          <p:cNvCxnSpPr>
            <a:endCxn id="82" idx="0"/>
          </p:cNvCxnSpPr>
          <p:nvPr/>
        </p:nvCxnSpPr>
        <p:spPr>
          <a:xfrm>
            <a:off x="7848600" y="2209800"/>
            <a:ext cx="685800" cy="381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7239000" y="2209800"/>
            <a:ext cx="609600" cy="457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7010400" y="33528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Primary Actors initiates the use case of the system.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858000" y="44196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Secondary Actors reacts to the use case of the system.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95" name="Picture 94" descr="bra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74" grpId="0"/>
      <p:bldP spid="82" grpId="0"/>
      <p:bldP spid="84" grpId="0"/>
      <p:bldP spid="92" grpId="0"/>
      <p:bldP spid="9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/>
          <p:cNvSpPr/>
          <p:nvPr/>
        </p:nvSpPr>
        <p:spPr>
          <a:xfrm>
            <a:off x="1981200" y="152400"/>
            <a:ext cx="5105400" cy="6477000"/>
          </a:xfrm>
          <a:prstGeom prst="frame">
            <a:avLst>
              <a:gd name="adj1" fmla="val 106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685800"/>
            <a:ext cx="533400" cy="1142999"/>
            <a:chOff x="4254" y="2630"/>
            <a:chExt cx="528" cy="1219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4648200"/>
            <a:ext cx="533400" cy="1142999"/>
            <a:chOff x="4254" y="2630"/>
            <a:chExt cx="528" cy="1219"/>
          </a:xfrm>
        </p:grpSpPr>
        <p:sp>
          <p:nvSpPr>
            <p:cNvPr id="12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2209800"/>
            <a:ext cx="533400" cy="1142999"/>
            <a:chOff x="4254" y="2630"/>
            <a:chExt cx="528" cy="1219"/>
          </a:xfrm>
        </p:grpSpPr>
        <p:sp>
          <p:nvSpPr>
            <p:cNvPr id="18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81000" y="182880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Patient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579120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Management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15200" y="35052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Payment System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4800" y="0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Primary Actors</a:t>
            </a:r>
          </a:p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162800" y="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Secondary Actors</a:t>
            </a:r>
          </a:p>
          <a:p>
            <a:endParaRPr lang="en-US" dirty="0"/>
          </a:p>
        </p:txBody>
      </p:sp>
      <p:pic>
        <p:nvPicPr>
          <p:cNvPr id="34" name="Picture 33" descr="bra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295400"/>
            <a:ext cx="2743200" cy="990600"/>
          </a:xfrm>
        </p:spPr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2514600"/>
            <a:ext cx="784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altLang="en-US" sz="2000" dirty="0" smtClean="0"/>
              <a:t>A use case represented by an oval shape.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It represents some action that accomplishes some task of the system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The tasks can be found from the user scenario,  generally the verbs of the scenario represents the tasks to be completed.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/>
              <a:t>Inside the oval shape we need to write the task it completes. Its preferred to write it in </a:t>
            </a:r>
            <a:r>
              <a:rPr lang="en-GB" sz="2000" i="1" dirty="0" smtClean="0"/>
              <a:t>Verb-Noun</a:t>
            </a:r>
            <a:r>
              <a:rPr lang="en-GB" sz="2000" dirty="0" smtClean="0"/>
              <a:t> format.</a:t>
            </a:r>
          </a:p>
        </p:txBody>
      </p:sp>
      <p:sp>
        <p:nvSpPr>
          <p:cNvPr id="7" name="Oval 6"/>
          <p:cNvSpPr/>
          <p:nvPr/>
        </p:nvSpPr>
        <p:spPr>
          <a:xfrm>
            <a:off x="5562600" y="4648200"/>
            <a:ext cx="21336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Make Appointment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 descr="bra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28600"/>
            <a:ext cx="3886200" cy="762000"/>
          </a:xfrm>
        </p:spPr>
        <p:txBody>
          <a:bodyPr/>
          <a:lstStyle/>
          <a:p>
            <a:r>
              <a:rPr lang="en-US" dirty="0" smtClean="0"/>
              <a:t>Sample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143000"/>
            <a:ext cx="8229600" cy="2209800"/>
          </a:xfrm>
        </p:spPr>
        <p:txBody>
          <a:bodyPr>
            <a:normAutofit lnSpcReduction="10000"/>
          </a:bodyPr>
          <a:lstStyle/>
          <a:p>
            <a:pPr algn="just">
              <a:buNone/>
            </a:pPr>
            <a:r>
              <a:rPr lang="en-US" sz="2800" i="1" dirty="0" smtClean="0"/>
              <a:t> An appointment scheduling app is offered to the patients. A patient can </a:t>
            </a:r>
            <a:r>
              <a:rPr lang="en-US" sz="2800" b="1" i="1" u="sng" dirty="0" smtClean="0"/>
              <a:t>log in </a:t>
            </a:r>
            <a:r>
              <a:rPr lang="en-US" sz="2800" i="1" dirty="0" smtClean="0"/>
              <a:t>to the </a:t>
            </a:r>
            <a:r>
              <a:rPr lang="en-US" sz="2800" i="1" dirty="0" smtClean="0"/>
              <a:t>system, </a:t>
            </a:r>
            <a:r>
              <a:rPr lang="en-US" sz="2800" b="1" i="1" u="sng" dirty="0" smtClean="0"/>
              <a:t>search</a:t>
            </a:r>
            <a:r>
              <a:rPr lang="en-US" sz="2800" i="1" dirty="0" smtClean="0"/>
              <a:t> and </a:t>
            </a:r>
            <a:r>
              <a:rPr lang="en-US" sz="2800" b="1" i="1" u="sng" dirty="0" smtClean="0"/>
              <a:t>make </a:t>
            </a:r>
            <a:r>
              <a:rPr lang="en-US" sz="2800" b="1" i="1" u="sng" dirty="0" smtClean="0"/>
              <a:t>appointment</a:t>
            </a:r>
            <a:r>
              <a:rPr lang="en-US" sz="2800" b="1" i="1" dirty="0" smtClean="0"/>
              <a:t>s</a:t>
            </a:r>
            <a:r>
              <a:rPr lang="en-US" sz="2800" i="1" dirty="0" smtClean="0"/>
              <a:t>.  These appointments are </a:t>
            </a:r>
            <a:r>
              <a:rPr lang="en-US" sz="2800" b="1" i="1" u="sng" dirty="0" smtClean="0"/>
              <a:t>set</a:t>
            </a:r>
            <a:r>
              <a:rPr lang="en-US" sz="2800" i="1" dirty="0" smtClean="0"/>
              <a:t> by management people of the doctors. The patients can also </a:t>
            </a:r>
            <a:r>
              <a:rPr lang="en-US" sz="2800" b="1" i="1" u="sng" dirty="0" smtClean="0"/>
              <a:t>pay</a:t>
            </a:r>
            <a:r>
              <a:rPr lang="en-US" sz="2800" i="1" dirty="0" smtClean="0"/>
              <a:t> for the appointments through the app. </a:t>
            </a:r>
          </a:p>
        </p:txBody>
      </p:sp>
      <p:pic>
        <p:nvPicPr>
          <p:cNvPr id="5" name="Picture 4" descr="doctor_on_demand_ramotion_design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3400" y="3276600"/>
            <a:ext cx="4191000" cy="3009900"/>
          </a:xfrm>
          <a:prstGeom prst="rect">
            <a:avLst/>
          </a:prstGeom>
        </p:spPr>
      </p:pic>
      <p:pic>
        <p:nvPicPr>
          <p:cNvPr id="6" name="Picture 5" descr="bra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/>
          <p:cNvSpPr/>
          <p:nvPr/>
        </p:nvSpPr>
        <p:spPr>
          <a:xfrm>
            <a:off x="1981200" y="152400"/>
            <a:ext cx="5105400" cy="6477000"/>
          </a:xfrm>
          <a:prstGeom prst="frame">
            <a:avLst>
              <a:gd name="adj1" fmla="val 106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685800"/>
            <a:ext cx="533400" cy="1142999"/>
            <a:chOff x="4254" y="2630"/>
            <a:chExt cx="528" cy="1219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4648200"/>
            <a:ext cx="533400" cy="1142999"/>
            <a:chOff x="4254" y="2630"/>
            <a:chExt cx="528" cy="1219"/>
          </a:xfrm>
        </p:grpSpPr>
        <p:sp>
          <p:nvSpPr>
            <p:cNvPr id="12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2667000"/>
            <a:ext cx="533400" cy="1142999"/>
            <a:chOff x="4254" y="2630"/>
            <a:chExt cx="528" cy="1219"/>
          </a:xfrm>
        </p:grpSpPr>
        <p:sp>
          <p:nvSpPr>
            <p:cNvPr id="18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81000" y="182880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Patient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579120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467600" y="40386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Payment System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438400" y="457200"/>
            <a:ext cx="18288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2438400" y="1600200"/>
            <a:ext cx="20574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Search Appointment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14600" y="2590800"/>
            <a:ext cx="20574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Set Appointment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590800" y="3810000"/>
            <a:ext cx="21336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Make Appointment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590800" y="4876800"/>
            <a:ext cx="18288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Make Payment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4" name="Picture 73" descr="bra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600200"/>
            <a:ext cx="3581400" cy="990600"/>
          </a:xfrm>
        </p:spPr>
        <p:txBody>
          <a:bodyPr/>
          <a:lstStyle/>
          <a:p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590800"/>
            <a:ext cx="7848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Font typeface="+mj-lt"/>
              <a:buAutoNum type="arabicPeriod"/>
            </a:pPr>
            <a:r>
              <a:rPr lang="en-GB" altLang="en-US" sz="2000" dirty="0" smtClean="0"/>
              <a:t>It represents communication between actor and </a:t>
            </a:r>
            <a:r>
              <a:rPr lang="en-GB" altLang="en-US" sz="2000" dirty="0" err="1" smtClean="0"/>
              <a:t>usecase</a:t>
            </a:r>
            <a:r>
              <a:rPr lang="en-GB" altLang="en-US" sz="2000" dirty="0" smtClean="0"/>
              <a:t> OR </a:t>
            </a:r>
            <a:r>
              <a:rPr lang="en-GB" altLang="en-US" sz="2000" dirty="0" err="1" smtClean="0"/>
              <a:t>usecase</a:t>
            </a:r>
            <a:r>
              <a:rPr lang="en-GB" altLang="en-US" sz="2000" dirty="0" smtClean="0"/>
              <a:t> and </a:t>
            </a:r>
            <a:r>
              <a:rPr lang="en-GB" altLang="en-US" sz="2000" dirty="0" err="1" smtClean="0"/>
              <a:t>usecase</a:t>
            </a:r>
            <a:endParaRPr lang="en-GB" altLang="en-US" sz="2000" dirty="0" smtClean="0"/>
          </a:p>
          <a:p>
            <a:pPr lvl="1" indent="-457200">
              <a:buFont typeface="+mj-lt"/>
              <a:buAutoNum type="arabicPeriod"/>
            </a:pPr>
            <a:r>
              <a:rPr lang="en-GB" altLang="en-US" sz="2000" dirty="0" smtClean="0"/>
              <a:t>Relationships are of 4 types</a:t>
            </a:r>
          </a:p>
          <a:p>
            <a:pPr lvl="2" indent="-457200">
              <a:buFont typeface="Arial" pitchFamily="34" charset="0"/>
              <a:buChar char="•"/>
            </a:pPr>
            <a:r>
              <a:rPr lang="en-GB" altLang="en-US" sz="2000" dirty="0" smtClean="0"/>
              <a:t>Association </a:t>
            </a:r>
          </a:p>
          <a:p>
            <a:pPr lvl="2" indent="-457200">
              <a:buFont typeface="Arial" pitchFamily="34" charset="0"/>
              <a:buChar char="•"/>
            </a:pPr>
            <a:r>
              <a:rPr lang="en-GB" altLang="en-US" sz="2000" dirty="0" smtClean="0"/>
              <a:t>Include</a:t>
            </a:r>
          </a:p>
          <a:p>
            <a:pPr lvl="2" indent="-457200">
              <a:buFont typeface="Arial" pitchFamily="34" charset="0"/>
              <a:buChar char="•"/>
            </a:pPr>
            <a:r>
              <a:rPr lang="en-GB" altLang="en-US" sz="2000" dirty="0" smtClean="0"/>
              <a:t>Extend</a:t>
            </a:r>
          </a:p>
          <a:p>
            <a:pPr lvl="2" indent="-457200">
              <a:buFont typeface="Arial" pitchFamily="34" charset="0"/>
              <a:buChar char="•"/>
            </a:pPr>
            <a:r>
              <a:rPr lang="en-GB" altLang="en-US" sz="2000" dirty="0" smtClean="0"/>
              <a:t>Generalization</a:t>
            </a:r>
          </a:p>
        </p:txBody>
      </p:sp>
      <p:pic>
        <p:nvPicPr>
          <p:cNvPr id="5" name="Picture 4" descr="bra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295400"/>
            <a:ext cx="4648200" cy="990600"/>
          </a:xfrm>
        </p:spPr>
        <p:txBody>
          <a:bodyPr/>
          <a:lstStyle/>
          <a:p>
            <a:r>
              <a:rPr lang="en-US" dirty="0" smtClean="0"/>
              <a:t>Association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5257800"/>
            <a:ext cx="8229600" cy="8991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2438400"/>
            <a:ext cx="6553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Font typeface="+mj-lt"/>
              <a:buAutoNum type="arabicPeriod"/>
            </a:pPr>
            <a:r>
              <a:rPr lang="en-GB" altLang="en-US" sz="2000" dirty="0" smtClean="0"/>
              <a:t>It signifies a basic communication or interaction between an actor and </a:t>
            </a:r>
            <a:r>
              <a:rPr lang="en-GB" altLang="en-US" sz="2000" dirty="0" err="1" smtClean="0"/>
              <a:t>usecase</a:t>
            </a:r>
            <a:r>
              <a:rPr lang="en-GB" altLang="en-US" sz="2000" dirty="0" smtClean="0"/>
              <a:t>.</a:t>
            </a:r>
          </a:p>
          <a:p>
            <a:pPr lvl="1" indent="-457200">
              <a:buFont typeface="+mj-lt"/>
              <a:buAutoNum type="arabicPeriod"/>
            </a:pPr>
            <a:r>
              <a:rPr lang="en-GB" altLang="en-US" sz="2000" dirty="0" smtClean="0"/>
              <a:t>For example, Patients makes appointment is an interaction in the system.</a:t>
            </a:r>
          </a:p>
          <a:p>
            <a:pPr lvl="1" indent="-457200">
              <a:buFont typeface="+mj-lt"/>
              <a:buAutoNum type="arabicPeriod"/>
            </a:pPr>
            <a:r>
              <a:rPr lang="en-GB" altLang="en-US" sz="2000" dirty="0" smtClean="0"/>
              <a:t>It is shown using a solid line between an actor and </a:t>
            </a:r>
            <a:r>
              <a:rPr lang="en-GB" altLang="en-US" sz="2000" dirty="0" err="1" smtClean="0"/>
              <a:t>usecase</a:t>
            </a:r>
            <a:r>
              <a:rPr lang="en-GB" altLang="en-US" sz="2000" dirty="0" smtClean="0"/>
              <a:t>.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886200" y="4191000"/>
            <a:ext cx="830677" cy="1512332"/>
            <a:chOff x="4267200" y="4191000"/>
            <a:chExt cx="830677" cy="1512332"/>
          </a:xfrm>
        </p:grpSpPr>
        <p:grpSp>
          <p:nvGrpSpPr>
            <p:cNvPr id="6" name="Group 9">
              <a:extLst>
                <a:ext uri="{FF2B5EF4-FFF2-40B4-BE49-F238E27FC236}">
                  <a16:creationId xmlns:a16="http://schemas.microsoft.com/office/drawing/2014/main" xmlns="" id="{C37AB080-3DF1-42FE-8DB0-8B866E2ABD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9600" y="4191000"/>
              <a:ext cx="533400" cy="1142999"/>
              <a:chOff x="4254" y="2630"/>
              <a:chExt cx="528" cy="1219"/>
            </a:xfrm>
          </p:grpSpPr>
          <p:sp>
            <p:nvSpPr>
              <p:cNvPr id="7" name="Line 4">
                <a:extLst>
                  <a:ext uri="{FF2B5EF4-FFF2-40B4-BE49-F238E27FC236}">
                    <a16:creationId xmlns:a16="http://schemas.microsoft.com/office/drawing/2014/main" xmlns="" id="{2B1B794D-A6FB-482A-8E61-1F4E9038AC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3" y="2917"/>
                <a:ext cx="1" cy="762"/>
              </a:xfrm>
              <a:prstGeom prst="line">
                <a:avLst/>
              </a:prstGeom>
              <a:noFill/>
              <a:ln w="396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" name="Oval 5">
                <a:extLst>
                  <a:ext uri="{FF2B5EF4-FFF2-40B4-BE49-F238E27FC236}">
                    <a16:creationId xmlns:a16="http://schemas.microsoft.com/office/drawing/2014/main" xmlns="" id="{9DEC7A28-3DAF-434D-8EBE-D345CDF02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0" y="2630"/>
                <a:ext cx="303" cy="286"/>
              </a:xfrm>
              <a:prstGeom prst="ellipse">
                <a:avLst/>
              </a:prstGeom>
              <a:solidFill>
                <a:srgbClr val="D3EFC5"/>
              </a:solidFill>
              <a:ln w="396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" name="Line 6">
                <a:extLst>
                  <a:ext uri="{FF2B5EF4-FFF2-40B4-BE49-F238E27FC236}">
                    <a16:creationId xmlns:a16="http://schemas.microsoft.com/office/drawing/2014/main" xmlns="" id="{6B8E7C7D-99F4-45EC-B319-4825B44473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4" y="3204"/>
                <a:ext cx="528" cy="1"/>
              </a:xfrm>
              <a:prstGeom prst="line">
                <a:avLst/>
              </a:prstGeom>
              <a:noFill/>
              <a:ln w="396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" name="Line 7">
                <a:extLst>
                  <a:ext uri="{FF2B5EF4-FFF2-40B4-BE49-F238E27FC236}">
                    <a16:creationId xmlns:a16="http://schemas.microsoft.com/office/drawing/2014/main" xmlns="" id="{F982FF5C-99A3-4316-BAF7-6449E7B9E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08" y="3640"/>
                <a:ext cx="201" cy="191"/>
              </a:xfrm>
              <a:prstGeom prst="line">
                <a:avLst/>
              </a:prstGeom>
              <a:noFill/>
              <a:ln w="396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" name="Line 8">
                <a:extLst>
                  <a:ext uri="{FF2B5EF4-FFF2-40B4-BE49-F238E27FC236}">
                    <a16:creationId xmlns:a16="http://schemas.microsoft.com/office/drawing/2014/main" xmlns="" id="{1B4D69CE-2DC2-4EB8-AE73-4B10BD40F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3" y="3634"/>
                <a:ext cx="200" cy="215"/>
              </a:xfrm>
              <a:prstGeom prst="line">
                <a:avLst/>
              </a:prstGeom>
              <a:noFill/>
              <a:ln w="396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267200" y="5334000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Patient</a:t>
              </a:r>
              <a:endParaRPr lang="en-US" dirty="0"/>
            </a:p>
          </p:txBody>
        </p:sp>
      </p:grpSp>
      <p:sp>
        <p:nvSpPr>
          <p:cNvPr id="15" name="Oval 14"/>
          <p:cNvSpPr/>
          <p:nvPr/>
        </p:nvSpPr>
        <p:spPr>
          <a:xfrm>
            <a:off x="5715000" y="4343400"/>
            <a:ext cx="21336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Make Appointment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648200" y="4876800"/>
            <a:ext cx="1066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bra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/>
          <p:cNvSpPr/>
          <p:nvPr/>
        </p:nvSpPr>
        <p:spPr>
          <a:xfrm>
            <a:off x="1981200" y="152400"/>
            <a:ext cx="5105400" cy="6477000"/>
          </a:xfrm>
          <a:prstGeom prst="frame">
            <a:avLst>
              <a:gd name="adj1" fmla="val 106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685800"/>
            <a:ext cx="533400" cy="1142999"/>
            <a:chOff x="4254" y="2630"/>
            <a:chExt cx="528" cy="1219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4648200"/>
            <a:ext cx="533400" cy="1142999"/>
            <a:chOff x="4254" y="2630"/>
            <a:chExt cx="528" cy="1219"/>
          </a:xfrm>
        </p:grpSpPr>
        <p:sp>
          <p:nvSpPr>
            <p:cNvPr id="12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2667000"/>
            <a:ext cx="533400" cy="1142999"/>
            <a:chOff x="4254" y="2630"/>
            <a:chExt cx="528" cy="1219"/>
          </a:xfrm>
        </p:grpSpPr>
        <p:sp>
          <p:nvSpPr>
            <p:cNvPr id="18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81000" y="182880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Patient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579120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467600" y="40386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Payment System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438400" y="457200"/>
            <a:ext cx="18288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2438400" y="1600200"/>
            <a:ext cx="20574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Search Appointment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14600" y="2590800"/>
            <a:ext cx="20574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Set Appointment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590800" y="3810000"/>
            <a:ext cx="21336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Make Appointment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590800" y="4876800"/>
            <a:ext cx="18288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Make Payment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endCxn id="26" idx="2"/>
          </p:cNvCxnSpPr>
          <p:nvPr/>
        </p:nvCxnSpPr>
        <p:spPr>
          <a:xfrm flipV="1">
            <a:off x="1143000" y="914400"/>
            <a:ext cx="1295400" cy="533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7" idx="2"/>
          </p:cNvCxnSpPr>
          <p:nvPr/>
        </p:nvCxnSpPr>
        <p:spPr>
          <a:xfrm>
            <a:off x="1143000" y="1447800"/>
            <a:ext cx="1295400" cy="609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990600" y="3276600"/>
            <a:ext cx="1676400" cy="228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29" idx="2"/>
          </p:cNvCxnSpPr>
          <p:nvPr/>
        </p:nvCxnSpPr>
        <p:spPr>
          <a:xfrm>
            <a:off x="1143000" y="1447800"/>
            <a:ext cx="1447800" cy="2819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1"/>
          <p:cNvGrpSpPr/>
          <p:nvPr/>
        </p:nvGrpSpPr>
        <p:grpSpPr>
          <a:xfrm>
            <a:off x="1143000" y="1447800"/>
            <a:ext cx="1447800" cy="3886200"/>
            <a:chOff x="1143000" y="1447800"/>
            <a:chExt cx="1447800" cy="3886200"/>
          </a:xfrm>
        </p:grpSpPr>
        <p:cxnSp>
          <p:nvCxnSpPr>
            <p:cNvPr id="46" name="Straight Connector 45"/>
            <p:cNvCxnSpPr>
              <a:endCxn id="30" idx="2"/>
            </p:cNvCxnSpPr>
            <p:nvPr/>
          </p:nvCxnSpPr>
          <p:spPr>
            <a:xfrm>
              <a:off x="1371600" y="2895600"/>
              <a:ext cx="1219200" cy="2438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143000" y="1447800"/>
              <a:ext cx="228600" cy="152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02"/>
          <p:cNvGrpSpPr/>
          <p:nvPr/>
        </p:nvGrpSpPr>
        <p:grpSpPr>
          <a:xfrm>
            <a:off x="4151778" y="3352800"/>
            <a:ext cx="3620622" cy="1657911"/>
            <a:chOff x="4151778" y="3352800"/>
            <a:chExt cx="3620622" cy="1657911"/>
          </a:xfrm>
        </p:grpSpPr>
        <p:cxnSp>
          <p:nvCxnSpPr>
            <p:cNvPr id="55" name="Straight Connector 54"/>
            <p:cNvCxnSpPr/>
            <p:nvPr/>
          </p:nvCxnSpPr>
          <p:spPr>
            <a:xfrm flipH="1">
              <a:off x="5257800" y="3352800"/>
              <a:ext cx="2514600" cy="838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30" idx="7"/>
            </p:cNvCxnSpPr>
            <p:nvPr/>
          </p:nvCxnSpPr>
          <p:spPr>
            <a:xfrm flipH="1">
              <a:off x="4151778" y="4191000"/>
              <a:ext cx="1106022" cy="8197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4" name="Picture 73" descr="bra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295400"/>
            <a:ext cx="4648200" cy="990600"/>
          </a:xfrm>
        </p:spPr>
        <p:txBody>
          <a:bodyPr/>
          <a:lstStyle/>
          <a:p>
            <a:r>
              <a:rPr lang="en-US" dirty="0" smtClean="0"/>
              <a:t>Include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5257800"/>
            <a:ext cx="8229600" cy="8991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2438400"/>
            <a:ext cx="7848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Font typeface="+mj-lt"/>
              <a:buAutoNum type="arabicPeriod"/>
            </a:pPr>
            <a:r>
              <a:rPr lang="en-GB" altLang="en-US" sz="2000" dirty="0" smtClean="0"/>
              <a:t>It shows dependency between a base use case and an included use case.</a:t>
            </a:r>
          </a:p>
          <a:p>
            <a:pPr lvl="1" indent="-457200">
              <a:buFont typeface="+mj-lt"/>
              <a:buAutoNum type="arabicPeriod"/>
            </a:pPr>
            <a:r>
              <a:rPr lang="en-GB" altLang="en-US" sz="2000" dirty="0" smtClean="0"/>
              <a:t>Every time the base use case is executed, the included </a:t>
            </a:r>
            <a:r>
              <a:rPr lang="en-GB" altLang="en-US" sz="2000" dirty="0" err="1" smtClean="0"/>
              <a:t>usecase</a:t>
            </a:r>
            <a:r>
              <a:rPr lang="en-GB" altLang="en-US" sz="2000" dirty="0" smtClean="0"/>
              <a:t> is also executed.  In other words, the base use case needs the included use case to complete its task.</a:t>
            </a:r>
          </a:p>
          <a:p>
            <a:pPr lvl="1" indent="-457200">
              <a:buFont typeface="+mj-lt"/>
              <a:buAutoNum type="arabicPeriod"/>
            </a:pPr>
            <a:r>
              <a:rPr lang="en-GB" altLang="en-US" sz="2000" dirty="0" smtClean="0"/>
              <a:t>It is shown using a dashed arrow from the base use case to the included use case.  The word “include” also needs to be written on the dashed arrow between double chevrons.</a:t>
            </a:r>
          </a:p>
        </p:txBody>
      </p:sp>
      <p:sp>
        <p:nvSpPr>
          <p:cNvPr id="15" name="Oval 14"/>
          <p:cNvSpPr/>
          <p:nvPr/>
        </p:nvSpPr>
        <p:spPr>
          <a:xfrm>
            <a:off x="2057400" y="5105400"/>
            <a:ext cx="21336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Base Use Case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5" idx="6"/>
          </p:cNvCxnSpPr>
          <p:nvPr/>
        </p:nvCxnSpPr>
        <p:spPr>
          <a:xfrm flipV="1">
            <a:off x="4191000" y="5486400"/>
            <a:ext cx="1981200" cy="7620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172200" y="5029200"/>
            <a:ext cx="21336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Included Use Case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9735294">
            <a:off x="4478202" y="5381266"/>
            <a:ext cx="1316452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&lt;&lt;include&gt;&gt;</a:t>
            </a:r>
            <a:endParaRPr lang="en-US" sz="1400" dirty="0"/>
          </a:p>
        </p:txBody>
      </p:sp>
      <p:pic>
        <p:nvPicPr>
          <p:cNvPr id="24" name="Picture 23" descr="bra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/>
          <p:cNvSpPr/>
          <p:nvPr/>
        </p:nvSpPr>
        <p:spPr>
          <a:xfrm>
            <a:off x="1981200" y="152400"/>
            <a:ext cx="5105400" cy="6477000"/>
          </a:xfrm>
          <a:prstGeom prst="frame">
            <a:avLst>
              <a:gd name="adj1" fmla="val 106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685800"/>
            <a:ext cx="533400" cy="1142999"/>
            <a:chOff x="4254" y="2630"/>
            <a:chExt cx="528" cy="1219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4648200"/>
            <a:ext cx="533400" cy="1142999"/>
            <a:chOff x="4254" y="2630"/>
            <a:chExt cx="528" cy="1219"/>
          </a:xfrm>
        </p:grpSpPr>
        <p:sp>
          <p:nvSpPr>
            <p:cNvPr id="12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2667000"/>
            <a:ext cx="533400" cy="1142999"/>
            <a:chOff x="4254" y="2630"/>
            <a:chExt cx="528" cy="1219"/>
          </a:xfrm>
        </p:grpSpPr>
        <p:sp>
          <p:nvSpPr>
            <p:cNvPr id="18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81000" y="182880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Patient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579120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467600" y="40386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Payment System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438400" y="457200"/>
            <a:ext cx="18288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2438400" y="1600200"/>
            <a:ext cx="20574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Search Appointment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14600" y="2590800"/>
            <a:ext cx="20574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Set Appointment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590800" y="3810000"/>
            <a:ext cx="21336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Make Appointment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590800" y="4876800"/>
            <a:ext cx="18288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Make Payment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410200" y="304800"/>
            <a:ext cx="1524000" cy="7620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Verify Password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endCxn id="26" idx="2"/>
          </p:cNvCxnSpPr>
          <p:nvPr/>
        </p:nvCxnSpPr>
        <p:spPr>
          <a:xfrm flipV="1">
            <a:off x="1143000" y="914400"/>
            <a:ext cx="1295400" cy="533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7" idx="2"/>
          </p:cNvCxnSpPr>
          <p:nvPr/>
        </p:nvCxnSpPr>
        <p:spPr>
          <a:xfrm>
            <a:off x="1143000" y="1447800"/>
            <a:ext cx="1295400" cy="609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990600" y="3276600"/>
            <a:ext cx="1676400" cy="228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29" idx="2"/>
          </p:cNvCxnSpPr>
          <p:nvPr/>
        </p:nvCxnSpPr>
        <p:spPr>
          <a:xfrm>
            <a:off x="1143000" y="1447800"/>
            <a:ext cx="1447800" cy="2819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1"/>
          <p:cNvGrpSpPr/>
          <p:nvPr/>
        </p:nvGrpSpPr>
        <p:grpSpPr>
          <a:xfrm>
            <a:off x="1143000" y="1447800"/>
            <a:ext cx="1447800" cy="3886200"/>
            <a:chOff x="1143000" y="1447800"/>
            <a:chExt cx="1447800" cy="3886200"/>
          </a:xfrm>
        </p:grpSpPr>
        <p:cxnSp>
          <p:nvCxnSpPr>
            <p:cNvPr id="46" name="Straight Connector 45"/>
            <p:cNvCxnSpPr>
              <a:endCxn id="30" idx="2"/>
            </p:cNvCxnSpPr>
            <p:nvPr/>
          </p:nvCxnSpPr>
          <p:spPr>
            <a:xfrm>
              <a:off x="1371600" y="2895600"/>
              <a:ext cx="1219200" cy="2438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143000" y="1447800"/>
              <a:ext cx="228600" cy="152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02"/>
          <p:cNvGrpSpPr/>
          <p:nvPr/>
        </p:nvGrpSpPr>
        <p:grpSpPr>
          <a:xfrm>
            <a:off x="4151778" y="3352800"/>
            <a:ext cx="3620622" cy="1657911"/>
            <a:chOff x="4151778" y="3352800"/>
            <a:chExt cx="3620622" cy="1657911"/>
          </a:xfrm>
        </p:grpSpPr>
        <p:cxnSp>
          <p:nvCxnSpPr>
            <p:cNvPr id="55" name="Straight Connector 54"/>
            <p:cNvCxnSpPr/>
            <p:nvPr/>
          </p:nvCxnSpPr>
          <p:spPr>
            <a:xfrm flipH="1">
              <a:off x="5257800" y="3352800"/>
              <a:ext cx="2514600" cy="838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30" idx="7"/>
            </p:cNvCxnSpPr>
            <p:nvPr/>
          </p:nvCxnSpPr>
          <p:spPr>
            <a:xfrm flipH="1">
              <a:off x="4151778" y="4191000"/>
              <a:ext cx="1106022" cy="8197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/>
          <p:cNvCxnSpPr>
            <a:endCxn id="31" idx="2"/>
          </p:cNvCxnSpPr>
          <p:nvPr/>
        </p:nvCxnSpPr>
        <p:spPr>
          <a:xfrm flipV="1">
            <a:off x="4343400" y="685800"/>
            <a:ext cx="1066800" cy="22860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 rot="2339841">
            <a:off x="4044418" y="633191"/>
            <a:ext cx="1244778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&lt;&lt;include&gt;&gt;</a:t>
            </a:r>
            <a:endParaRPr lang="en-US" sz="1400" dirty="0"/>
          </a:p>
        </p:txBody>
      </p:sp>
      <p:pic>
        <p:nvPicPr>
          <p:cNvPr id="74" name="Picture 73" descr="bra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woman-face-sideview-vector-23305343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2667000"/>
            <a:ext cx="2286000" cy="2438400"/>
          </a:xfrm>
        </p:spPr>
      </p:pic>
      <p:pic>
        <p:nvPicPr>
          <p:cNvPr id="5" name="Picture 4" descr="emotion-avatar-man-happy-successful-face-vector-side-view-emotional-smiling-male-open-mouth-expression-laughing-8819768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2600" y="2819400"/>
            <a:ext cx="2057400" cy="2057400"/>
          </a:xfrm>
          <a:prstGeom prst="rect">
            <a:avLst/>
          </a:prstGeom>
        </p:spPr>
      </p:pic>
      <p:cxnSp>
        <p:nvCxnSpPr>
          <p:cNvPr id="9" name="Shape 8"/>
          <p:cNvCxnSpPr>
            <a:stCxn id="4" idx="0"/>
          </p:cNvCxnSpPr>
          <p:nvPr/>
        </p:nvCxnSpPr>
        <p:spPr>
          <a:xfrm rot="5400000" flipH="1" flipV="1">
            <a:off x="2590800" y="1828800"/>
            <a:ext cx="533400" cy="1143000"/>
          </a:xfrm>
          <a:prstGeom prst="curved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hape 10"/>
          <p:cNvCxnSpPr>
            <a:endCxn id="5" idx="0"/>
          </p:cNvCxnSpPr>
          <p:nvPr/>
        </p:nvCxnSpPr>
        <p:spPr>
          <a:xfrm>
            <a:off x="5410200" y="2057400"/>
            <a:ext cx="1181100" cy="762000"/>
          </a:xfrm>
          <a:prstGeom prst="curved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886200" y="3048000"/>
            <a:ext cx="1676740" cy="1295400"/>
            <a:chOff x="3886200" y="3048000"/>
            <a:chExt cx="1676740" cy="1295400"/>
          </a:xfrm>
        </p:grpSpPr>
        <p:pic>
          <p:nvPicPr>
            <p:cNvPr id="13" name="Picture 12" descr="chat+comment+conversation+sms+speech+icon-1320197023217179258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200" y="3048000"/>
              <a:ext cx="1676740" cy="12954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343400" y="33528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Verbal Note</a:t>
              </a:r>
              <a:endParaRPr lang="en-US" dirty="0"/>
            </a:p>
          </p:txBody>
        </p:sp>
      </p:grpSp>
      <p:pic>
        <p:nvPicPr>
          <p:cNvPr id="2050" name="Picture 2" descr="C:\Users\User\AppData\Local\Microsoft\Windows\Temporary Internet Files\Content.IE5\1DETYA6G\Red-Cross-Mark-PNG-Picture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3200400"/>
            <a:ext cx="838200" cy="990600"/>
          </a:xfrm>
          <a:prstGeom prst="rect">
            <a:avLst/>
          </a:prstGeom>
          <a:noFill/>
        </p:spPr>
      </p:pic>
      <p:grpSp>
        <p:nvGrpSpPr>
          <p:cNvPr id="19" name="Group 18"/>
          <p:cNvGrpSpPr/>
          <p:nvPr/>
        </p:nvGrpSpPr>
        <p:grpSpPr>
          <a:xfrm>
            <a:off x="4038600" y="4495800"/>
            <a:ext cx="1143000" cy="1969532"/>
            <a:chOff x="4038600" y="4495800"/>
            <a:chExt cx="1143000" cy="1969532"/>
          </a:xfrm>
        </p:grpSpPr>
        <p:pic>
          <p:nvPicPr>
            <p:cNvPr id="17" name="Picture 16" descr="kissclipart-flowchart-icon-clipart-flowchart-computer-icons-sy-f9e335fa0a1afd48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8600" y="4495800"/>
              <a:ext cx="1143000" cy="16002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191000" y="6096000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Diagram</a:t>
              </a:r>
              <a:endParaRPr lang="en-US" dirty="0"/>
            </a:p>
          </p:txBody>
        </p:sp>
      </p:grpSp>
      <p:pic>
        <p:nvPicPr>
          <p:cNvPr id="2052" name="Picture 4" descr="C:\Users\User\AppData\Local\Microsoft\Windows\Temporary Internet Files\Content.IE5\E8J96VW4\check-mark-1292787_640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5334000"/>
            <a:ext cx="838200" cy="857250"/>
          </a:xfrm>
          <a:prstGeom prst="rect">
            <a:avLst/>
          </a:prstGeom>
          <a:noFill/>
        </p:spPr>
      </p:pic>
      <p:pic>
        <p:nvPicPr>
          <p:cNvPr id="22" name="Picture 21" descr="brac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  <p:pic>
        <p:nvPicPr>
          <p:cNvPr id="21" name="Picture 20" descr="source.gi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05200" y="1219200"/>
            <a:ext cx="1447800" cy="1371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295400"/>
            <a:ext cx="4648200" cy="990600"/>
          </a:xfrm>
        </p:spPr>
        <p:txBody>
          <a:bodyPr/>
          <a:lstStyle/>
          <a:p>
            <a:r>
              <a:rPr lang="en-US" dirty="0" smtClean="0"/>
              <a:t>Extend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5943600"/>
            <a:ext cx="8229600" cy="213360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2438400"/>
            <a:ext cx="7848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Font typeface="+mj-lt"/>
              <a:buAutoNum type="arabicPeriod"/>
            </a:pPr>
            <a:r>
              <a:rPr lang="en-GB" altLang="en-US" sz="2000" dirty="0" smtClean="0"/>
              <a:t>It shows extension of the base use case by an extended use case.</a:t>
            </a:r>
          </a:p>
          <a:p>
            <a:pPr lvl="1" indent="-457200">
              <a:buFont typeface="+mj-lt"/>
              <a:buAutoNum type="arabicPeriod"/>
            </a:pPr>
            <a:r>
              <a:rPr lang="en-GB" altLang="en-US" sz="2000" dirty="0" smtClean="0"/>
              <a:t>Every time the base use case is executed, its not mandatory to execute the extended use case. It may execute some times.</a:t>
            </a:r>
          </a:p>
          <a:p>
            <a:pPr lvl="1" indent="-457200">
              <a:buFont typeface="+mj-lt"/>
              <a:buAutoNum type="arabicPeriod"/>
            </a:pPr>
            <a:r>
              <a:rPr lang="en-GB" altLang="en-US" sz="2000" dirty="0" smtClean="0"/>
              <a:t>It is an extension of the behaviour of base use case.</a:t>
            </a:r>
          </a:p>
          <a:p>
            <a:pPr lvl="1" indent="-457200">
              <a:buFont typeface="+mj-lt"/>
              <a:buAutoNum type="arabicPeriod"/>
            </a:pPr>
            <a:r>
              <a:rPr lang="en-GB" altLang="en-US" sz="2000" dirty="0" smtClean="0"/>
              <a:t>It is shown using a dashed arrow to the base use case from the extended use case.  The word “extend” also needs to be written on the dashed arrow between double chevrons.</a:t>
            </a:r>
          </a:p>
        </p:txBody>
      </p:sp>
      <p:sp>
        <p:nvSpPr>
          <p:cNvPr id="15" name="Oval 14"/>
          <p:cNvSpPr/>
          <p:nvPr/>
        </p:nvSpPr>
        <p:spPr>
          <a:xfrm>
            <a:off x="2057400" y="5029200"/>
            <a:ext cx="21336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Base Use Case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8" idx="2"/>
            <a:endCxn id="15" idx="6"/>
          </p:cNvCxnSpPr>
          <p:nvPr/>
        </p:nvCxnSpPr>
        <p:spPr>
          <a:xfrm flipH="1">
            <a:off x="4191000" y="5486400"/>
            <a:ext cx="19812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172200" y="5029200"/>
            <a:ext cx="21336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Extended Use Case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9651042">
            <a:off x="4667755" y="5249728"/>
            <a:ext cx="1191455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&lt;&lt;extend&gt;&gt;</a:t>
            </a:r>
            <a:endParaRPr lang="en-US" sz="1400" dirty="0"/>
          </a:p>
        </p:txBody>
      </p:sp>
      <p:pic>
        <p:nvPicPr>
          <p:cNvPr id="17" name="Picture 16" descr="bra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/>
          <p:cNvSpPr/>
          <p:nvPr/>
        </p:nvSpPr>
        <p:spPr>
          <a:xfrm>
            <a:off x="1981200" y="152400"/>
            <a:ext cx="5105400" cy="6477000"/>
          </a:xfrm>
          <a:prstGeom prst="frame">
            <a:avLst>
              <a:gd name="adj1" fmla="val 106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685800"/>
            <a:ext cx="533400" cy="1142999"/>
            <a:chOff x="4254" y="2630"/>
            <a:chExt cx="528" cy="1219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4648200"/>
            <a:ext cx="533400" cy="1142999"/>
            <a:chOff x="4254" y="2630"/>
            <a:chExt cx="528" cy="1219"/>
          </a:xfrm>
        </p:grpSpPr>
        <p:sp>
          <p:nvSpPr>
            <p:cNvPr id="12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2667000"/>
            <a:ext cx="533400" cy="1142999"/>
            <a:chOff x="4254" y="2630"/>
            <a:chExt cx="528" cy="1219"/>
          </a:xfrm>
        </p:grpSpPr>
        <p:sp>
          <p:nvSpPr>
            <p:cNvPr id="18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81000" y="182880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Patient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579120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467600" y="40386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Payment System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438400" y="457200"/>
            <a:ext cx="18288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2438400" y="1600200"/>
            <a:ext cx="20574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Search Appointment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14600" y="2590800"/>
            <a:ext cx="20574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Set Appointment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590800" y="3810000"/>
            <a:ext cx="21336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Make Appointment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590800" y="4876800"/>
            <a:ext cx="18288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Make Payment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410200" y="304800"/>
            <a:ext cx="1524000" cy="7620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Verify Password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4800600" y="1447800"/>
            <a:ext cx="18288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Display Error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endCxn id="26" idx="2"/>
          </p:cNvCxnSpPr>
          <p:nvPr/>
        </p:nvCxnSpPr>
        <p:spPr>
          <a:xfrm flipV="1">
            <a:off x="1143000" y="914400"/>
            <a:ext cx="1295400" cy="533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7" idx="2"/>
          </p:cNvCxnSpPr>
          <p:nvPr/>
        </p:nvCxnSpPr>
        <p:spPr>
          <a:xfrm>
            <a:off x="1143000" y="1447800"/>
            <a:ext cx="1295400" cy="609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990600" y="3276600"/>
            <a:ext cx="1676400" cy="228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29" idx="2"/>
          </p:cNvCxnSpPr>
          <p:nvPr/>
        </p:nvCxnSpPr>
        <p:spPr>
          <a:xfrm>
            <a:off x="1143000" y="1447800"/>
            <a:ext cx="1447800" cy="2819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1"/>
          <p:cNvGrpSpPr/>
          <p:nvPr/>
        </p:nvGrpSpPr>
        <p:grpSpPr>
          <a:xfrm>
            <a:off x="1143000" y="1447800"/>
            <a:ext cx="1447800" cy="3886200"/>
            <a:chOff x="1143000" y="1447800"/>
            <a:chExt cx="1447800" cy="3886200"/>
          </a:xfrm>
        </p:grpSpPr>
        <p:cxnSp>
          <p:nvCxnSpPr>
            <p:cNvPr id="46" name="Straight Connector 45"/>
            <p:cNvCxnSpPr>
              <a:endCxn id="30" idx="2"/>
            </p:cNvCxnSpPr>
            <p:nvPr/>
          </p:nvCxnSpPr>
          <p:spPr>
            <a:xfrm>
              <a:off x="1371600" y="2895600"/>
              <a:ext cx="1219200" cy="2438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143000" y="1447800"/>
              <a:ext cx="228600" cy="152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02"/>
          <p:cNvGrpSpPr/>
          <p:nvPr/>
        </p:nvGrpSpPr>
        <p:grpSpPr>
          <a:xfrm>
            <a:off x="4151778" y="3352800"/>
            <a:ext cx="3620622" cy="1657911"/>
            <a:chOff x="4151778" y="3352800"/>
            <a:chExt cx="3620622" cy="1657911"/>
          </a:xfrm>
        </p:grpSpPr>
        <p:cxnSp>
          <p:nvCxnSpPr>
            <p:cNvPr id="55" name="Straight Connector 54"/>
            <p:cNvCxnSpPr/>
            <p:nvPr/>
          </p:nvCxnSpPr>
          <p:spPr>
            <a:xfrm flipH="1">
              <a:off x="5257800" y="3352800"/>
              <a:ext cx="2514600" cy="838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30" idx="7"/>
            </p:cNvCxnSpPr>
            <p:nvPr/>
          </p:nvCxnSpPr>
          <p:spPr>
            <a:xfrm flipH="1">
              <a:off x="4151778" y="4191000"/>
              <a:ext cx="1106022" cy="8197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Oval 82"/>
          <p:cNvSpPr/>
          <p:nvPr/>
        </p:nvSpPr>
        <p:spPr>
          <a:xfrm>
            <a:off x="5105400" y="2514600"/>
            <a:ext cx="20574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Print Appointment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5" name="Straight Arrow Connector 104"/>
          <p:cNvCxnSpPr>
            <a:endCxn id="31" idx="2"/>
          </p:cNvCxnSpPr>
          <p:nvPr/>
        </p:nvCxnSpPr>
        <p:spPr>
          <a:xfrm flipV="1">
            <a:off x="4343400" y="685800"/>
            <a:ext cx="1066800" cy="22860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 flipV="1">
            <a:off x="4114800" y="1143000"/>
            <a:ext cx="1066800" cy="38100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3" idx="4"/>
            <a:endCxn id="29" idx="7"/>
          </p:cNvCxnSpPr>
          <p:nvPr/>
        </p:nvCxnSpPr>
        <p:spPr>
          <a:xfrm flipH="1">
            <a:off x="4411941" y="3429000"/>
            <a:ext cx="1722159" cy="51491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 rot="21413991">
            <a:off x="4808078" y="3612354"/>
            <a:ext cx="1153032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&lt;&lt;extend&gt;&gt;</a:t>
            </a:r>
            <a:endParaRPr lang="en-US" sz="1400" dirty="0"/>
          </a:p>
        </p:txBody>
      </p:sp>
      <p:sp>
        <p:nvSpPr>
          <p:cNvPr id="120" name="TextBox 119"/>
          <p:cNvSpPr txBox="1"/>
          <p:nvPr/>
        </p:nvSpPr>
        <p:spPr>
          <a:xfrm rot="2339841">
            <a:off x="4044418" y="633191"/>
            <a:ext cx="1244778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&lt;&lt;include&gt;&gt;</a:t>
            </a:r>
            <a:endParaRPr lang="en-US" sz="1400" dirty="0"/>
          </a:p>
        </p:txBody>
      </p:sp>
      <p:sp>
        <p:nvSpPr>
          <p:cNvPr id="114" name="TextBox 113"/>
          <p:cNvSpPr txBox="1"/>
          <p:nvPr/>
        </p:nvSpPr>
        <p:spPr>
          <a:xfrm rot="20729539">
            <a:off x="4134355" y="1211130"/>
            <a:ext cx="1191455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&lt;&lt;extend&gt;&gt;</a:t>
            </a:r>
            <a:endParaRPr lang="en-US" sz="1400" dirty="0"/>
          </a:p>
        </p:txBody>
      </p:sp>
      <p:pic>
        <p:nvPicPr>
          <p:cNvPr id="82" name="Picture 81" descr="bra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3" grpId="0" animBg="1"/>
      <p:bldP spid="1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14400"/>
            <a:ext cx="4648200" cy="990600"/>
          </a:xfrm>
        </p:spPr>
        <p:txBody>
          <a:bodyPr/>
          <a:lstStyle/>
          <a:p>
            <a:r>
              <a:rPr lang="en-US" dirty="0" smtClean="0"/>
              <a:t>Generalization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5943600"/>
            <a:ext cx="8229600" cy="213360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2133600"/>
            <a:ext cx="7848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buFont typeface="+mj-lt"/>
              <a:buAutoNum type="arabicPeriod"/>
            </a:pPr>
            <a:r>
              <a:rPr lang="en-GB" altLang="en-US" sz="2000" dirty="0" smtClean="0"/>
              <a:t>A parent use case can be generalized by specific use cases</a:t>
            </a:r>
          </a:p>
          <a:p>
            <a:pPr lvl="1" indent="-457200">
              <a:buFont typeface="+mj-lt"/>
              <a:buAutoNum type="arabicPeriod"/>
            </a:pPr>
            <a:r>
              <a:rPr lang="en-GB" altLang="en-US" sz="2000" dirty="0" smtClean="0"/>
              <a:t>Specific use cases inherits the parent behaviour and also adds something new.</a:t>
            </a:r>
          </a:p>
          <a:p>
            <a:pPr lvl="1" indent="-457200">
              <a:buFont typeface="+mj-lt"/>
              <a:buAutoNum type="arabicPeriod"/>
            </a:pPr>
            <a:r>
              <a:rPr lang="en-GB" altLang="en-US" sz="2000" dirty="0" smtClean="0"/>
              <a:t>It is shown using a arrow to the parent use case from the child use cases.  </a:t>
            </a:r>
          </a:p>
        </p:txBody>
      </p:sp>
      <p:sp>
        <p:nvSpPr>
          <p:cNvPr id="9" name="Oval 8"/>
          <p:cNvSpPr/>
          <p:nvPr/>
        </p:nvSpPr>
        <p:spPr>
          <a:xfrm>
            <a:off x="2590800" y="4876800"/>
            <a:ext cx="18288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Parent Use Case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5410200"/>
            <a:ext cx="18288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Child Use Case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876800" y="4343400"/>
            <a:ext cx="18288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Child Use Case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" name="Group 103"/>
          <p:cNvGrpSpPr/>
          <p:nvPr/>
        </p:nvGrpSpPr>
        <p:grpSpPr>
          <a:xfrm>
            <a:off x="4419600" y="4800600"/>
            <a:ext cx="457200" cy="1066800"/>
            <a:chOff x="4419600" y="4800600"/>
            <a:chExt cx="457200" cy="1066800"/>
          </a:xfrm>
        </p:grpSpPr>
        <p:cxnSp>
          <p:nvCxnSpPr>
            <p:cNvPr id="13" name="Elbow Connector 12"/>
            <p:cNvCxnSpPr>
              <a:stCxn id="11" idx="2"/>
              <a:endCxn id="9" idx="6"/>
            </p:cNvCxnSpPr>
            <p:nvPr/>
          </p:nvCxnSpPr>
          <p:spPr>
            <a:xfrm rot="10800000" flipV="1">
              <a:off x="4419600" y="4800600"/>
              <a:ext cx="457200" cy="5334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10" idx="2"/>
              <a:endCxn id="9" idx="6"/>
            </p:cNvCxnSpPr>
            <p:nvPr/>
          </p:nvCxnSpPr>
          <p:spPr>
            <a:xfrm rot="10800000">
              <a:off x="4419600" y="5334000"/>
              <a:ext cx="457200" cy="5334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bra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/>
          <p:cNvSpPr/>
          <p:nvPr/>
        </p:nvSpPr>
        <p:spPr>
          <a:xfrm>
            <a:off x="1981200" y="152400"/>
            <a:ext cx="5105400" cy="6477000"/>
          </a:xfrm>
          <a:prstGeom prst="frame">
            <a:avLst>
              <a:gd name="adj1" fmla="val 106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685800"/>
            <a:ext cx="533400" cy="1142999"/>
            <a:chOff x="4254" y="2630"/>
            <a:chExt cx="528" cy="1219"/>
          </a:xfrm>
        </p:grpSpPr>
        <p:sp>
          <p:nvSpPr>
            <p:cNvPr id="6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4648200"/>
            <a:ext cx="533400" cy="1142999"/>
            <a:chOff x="4254" y="2630"/>
            <a:chExt cx="528" cy="1219"/>
          </a:xfrm>
        </p:grpSpPr>
        <p:sp>
          <p:nvSpPr>
            <p:cNvPr id="12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2667000"/>
            <a:ext cx="533400" cy="1142999"/>
            <a:chOff x="4254" y="2630"/>
            <a:chExt cx="528" cy="1219"/>
          </a:xfrm>
        </p:grpSpPr>
        <p:sp>
          <p:nvSpPr>
            <p:cNvPr id="18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81000" y="182880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Patient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579120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467600" y="40386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Payment System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438400" y="457200"/>
            <a:ext cx="18288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2438400" y="1600200"/>
            <a:ext cx="20574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Search Appointment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14600" y="2590800"/>
            <a:ext cx="20574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Set Appointment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590800" y="3810000"/>
            <a:ext cx="21336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Make Appointment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590800" y="4876800"/>
            <a:ext cx="18288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Make Payment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410200" y="304800"/>
            <a:ext cx="1524000" cy="7620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Verify Password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4800600" y="1447800"/>
            <a:ext cx="18288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Display Error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4876800" y="5410200"/>
            <a:ext cx="18288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Payment by Card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4876800" y="4343400"/>
            <a:ext cx="18288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Payment by </a:t>
            </a:r>
            <a:r>
              <a:rPr lang="en-US" dirty="0" err="1" smtClean="0">
                <a:solidFill>
                  <a:schemeClr val="tx1"/>
                </a:solidFill>
              </a:rPr>
              <a:t>Bkash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>
            <a:endCxn id="26" idx="2"/>
          </p:cNvCxnSpPr>
          <p:nvPr/>
        </p:nvCxnSpPr>
        <p:spPr>
          <a:xfrm flipV="1">
            <a:off x="1143000" y="914400"/>
            <a:ext cx="1295400" cy="533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7" idx="2"/>
          </p:cNvCxnSpPr>
          <p:nvPr/>
        </p:nvCxnSpPr>
        <p:spPr>
          <a:xfrm>
            <a:off x="1143000" y="1447800"/>
            <a:ext cx="1295400" cy="609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990600" y="3276600"/>
            <a:ext cx="1676400" cy="2286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29" idx="2"/>
          </p:cNvCxnSpPr>
          <p:nvPr/>
        </p:nvCxnSpPr>
        <p:spPr>
          <a:xfrm>
            <a:off x="1143000" y="1447800"/>
            <a:ext cx="1447800" cy="2819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1"/>
          <p:cNvGrpSpPr/>
          <p:nvPr/>
        </p:nvGrpSpPr>
        <p:grpSpPr>
          <a:xfrm>
            <a:off x="1143000" y="1447800"/>
            <a:ext cx="1447800" cy="3886200"/>
            <a:chOff x="1143000" y="1447800"/>
            <a:chExt cx="1447800" cy="3886200"/>
          </a:xfrm>
        </p:grpSpPr>
        <p:cxnSp>
          <p:nvCxnSpPr>
            <p:cNvPr id="46" name="Straight Connector 45"/>
            <p:cNvCxnSpPr>
              <a:endCxn id="30" idx="2"/>
            </p:cNvCxnSpPr>
            <p:nvPr/>
          </p:nvCxnSpPr>
          <p:spPr>
            <a:xfrm>
              <a:off x="1371600" y="2895600"/>
              <a:ext cx="1219200" cy="2438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143000" y="1447800"/>
              <a:ext cx="228600" cy="152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02"/>
          <p:cNvGrpSpPr/>
          <p:nvPr/>
        </p:nvGrpSpPr>
        <p:grpSpPr>
          <a:xfrm>
            <a:off x="4151778" y="3352800"/>
            <a:ext cx="3620622" cy="1657911"/>
            <a:chOff x="4151778" y="3352800"/>
            <a:chExt cx="3620622" cy="1657911"/>
          </a:xfrm>
        </p:grpSpPr>
        <p:cxnSp>
          <p:nvCxnSpPr>
            <p:cNvPr id="55" name="Straight Connector 54"/>
            <p:cNvCxnSpPr/>
            <p:nvPr/>
          </p:nvCxnSpPr>
          <p:spPr>
            <a:xfrm flipH="1">
              <a:off x="5257800" y="3352800"/>
              <a:ext cx="2514600" cy="838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30" idx="7"/>
            </p:cNvCxnSpPr>
            <p:nvPr/>
          </p:nvCxnSpPr>
          <p:spPr>
            <a:xfrm flipH="1">
              <a:off x="4151778" y="4191000"/>
              <a:ext cx="1106022" cy="8197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103"/>
          <p:cNvGrpSpPr/>
          <p:nvPr/>
        </p:nvGrpSpPr>
        <p:grpSpPr>
          <a:xfrm>
            <a:off x="4419600" y="4800600"/>
            <a:ext cx="457200" cy="1066800"/>
            <a:chOff x="4419600" y="4800600"/>
            <a:chExt cx="457200" cy="1066800"/>
          </a:xfrm>
        </p:grpSpPr>
        <p:cxnSp>
          <p:nvCxnSpPr>
            <p:cNvPr id="65" name="Elbow Connector 64"/>
            <p:cNvCxnSpPr>
              <a:stCxn id="34" idx="2"/>
              <a:endCxn id="30" idx="6"/>
            </p:cNvCxnSpPr>
            <p:nvPr/>
          </p:nvCxnSpPr>
          <p:spPr>
            <a:xfrm rot="10800000" flipV="1">
              <a:off x="4419600" y="4800600"/>
              <a:ext cx="457200" cy="5334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/>
            <p:cNvCxnSpPr>
              <a:stCxn id="33" idx="2"/>
              <a:endCxn id="30" idx="6"/>
            </p:cNvCxnSpPr>
            <p:nvPr/>
          </p:nvCxnSpPr>
          <p:spPr>
            <a:xfrm rot="10800000">
              <a:off x="4419600" y="5334000"/>
              <a:ext cx="457200" cy="5334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838200" y="3048000"/>
            <a:ext cx="609600" cy="1512332"/>
            <a:chOff x="838200" y="3048000"/>
            <a:chExt cx="609600" cy="1512332"/>
          </a:xfrm>
        </p:grpSpPr>
        <p:grpSp>
          <p:nvGrpSpPr>
            <p:cNvPr id="38" name="Group 9">
              <a:extLst>
                <a:ext uri="{FF2B5EF4-FFF2-40B4-BE49-F238E27FC236}">
                  <a16:creationId xmlns:a16="http://schemas.microsoft.com/office/drawing/2014/main" xmlns="" id="{C37AB080-3DF1-42FE-8DB0-8B866E2ABD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4400" y="3048000"/>
              <a:ext cx="533400" cy="1142999"/>
              <a:chOff x="4254" y="2630"/>
              <a:chExt cx="528" cy="1219"/>
            </a:xfrm>
          </p:grpSpPr>
          <p:sp>
            <p:nvSpPr>
              <p:cNvPr id="69" name="Line 4">
                <a:extLst>
                  <a:ext uri="{FF2B5EF4-FFF2-40B4-BE49-F238E27FC236}">
                    <a16:creationId xmlns:a16="http://schemas.microsoft.com/office/drawing/2014/main" xmlns="" id="{2B1B794D-A6FB-482A-8E61-1F4E9038AC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3" y="2917"/>
                <a:ext cx="1" cy="762"/>
              </a:xfrm>
              <a:prstGeom prst="line">
                <a:avLst/>
              </a:prstGeom>
              <a:noFill/>
              <a:ln w="396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0" name="Oval 5">
                <a:extLst>
                  <a:ext uri="{FF2B5EF4-FFF2-40B4-BE49-F238E27FC236}">
                    <a16:creationId xmlns:a16="http://schemas.microsoft.com/office/drawing/2014/main" xmlns="" id="{9DEC7A28-3DAF-434D-8EBE-D345CDF02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0" y="2630"/>
                <a:ext cx="303" cy="286"/>
              </a:xfrm>
              <a:prstGeom prst="ellipse">
                <a:avLst/>
              </a:prstGeom>
              <a:solidFill>
                <a:srgbClr val="D3EFC5"/>
              </a:solidFill>
              <a:ln w="396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1" name="Line 6">
                <a:extLst>
                  <a:ext uri="{FF2B5EF4-FFF2-40B4-BE49-F238E27FC236}">
                    <a16:creationId xmlns:a16="http://schemas.microsoft.com/office/drawing/2014/main" xmlns="" id="{6B8E7C7D-99F4-45EC-B319-4825B44473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4" y="3204"/>
                <a:ext cx="528" cy="1"/>
              </a:xfrm>
              <a:prstGeom prst="line">
                <a:avLst/>
              </a:prstGeom>
              <a:noFill/>
              <a:ln w="396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" name="Line 7">
                <a:extLst>
                  <a:ext uri="{FF2B5EF4-FFF2-40B4-BE49-F238E27FC236}">
                    <a16:creationId xmlns:a16="http://schemas.microsoft.com/office/drawing/2014/main" xmlns="" id="{F982FF5C-99A3-4316-BAF7-6449E7B9E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08" y="3640"/>
                <a:ext cx="201" cy="191"/>
              </a:xfrm>
              <a:prstGeom prst="line">
                <a:avLst/>
              </a:prstGeom>
              <a:noFill/>
              <a:ln w="396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3" name="Line 8">
                <a:extLst>
                  <a:ext uri="{FF2B5EF4-FFF2-40B4-BE49-F238E27FC236}">
                    <a16:creationId xmlns:a16="http://schemas.microsoft.com/office/drawing/2014/main" xmlns="" id="{1B4D69CE-2DC2-4EB8-AE73-4B10BD40F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3" y="3634"/>
                <a:ext cx="200" cy="215"/>
              </a:xfrm>
              <a:prstGeom prst="line">
                <a:avLst/>
              </a:prstGeom>
              <a:noFill/>
              <a:ln w="396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838200" y="4191000"/>
              <a:ext cx="54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Old</a:t>
              </a:r>
              <a:endParaRPr lang="en-US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3048000"/>
            <a:ext cx="685800" cy="1512332"/>
            <a:chOff x="0" y="3048000"/>
            <a:chExt cx="685800" cy="1512332"/>
          </a:xfrm>
        </p:grpSpPr>
        <p:grpSp>
          <p:nvGrpSpPr>
            <p:cNvPr id="39" name="Group 9">
              <a:extLst>
                <a:ext uri="{FF2B5EF4-FFF2-40B4-BE49-F238E27FC236}">
                  <a16:creationId xmlns:a16="http://schemas.microsoft.com/office/drawing/2014/main" xmlns="" id="{C37AB080-3DF1-42FE-8DB0-8B866E2ABD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" y="3048000"/>
              <a:ext cx="533400" cy="1142999"/>
              <a:chOff x="4254" y="2630"/>
              <a:chExt cx="528" cy="1219"/>
            </a:xfrm>
          </p:grpSpPr>
          <p:sp>
            <p:nvSpPr>
              <p:cNvPr id="75" name="Line 4">
                <a:extLst>
                  <a:ext uri="{FF2B5EF4-FFF2-40B4-BE49-F238E27FC236}">
                    <a16:creationId xmlns:a16="http://schemas.microsoft.com/office/drawing/2014/main" xmlns="" id="{2B1B794D-A6FB-482A-8E61-1F4E9038AC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3" y="2917"/>
                <a:ext cx="1" cy="762"/>
              </a:xfrm>
              <a:prstGeom prst="line">
                <a:avLst/>
              </a:prstGeom>
              <a:noFill/>
              <a:ln w="396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" name="Oval 5">
                <a:extLst>
                  <a:ext uri="{FF2B5EF4-FFF2-40B4-BE49-F238E27FC236}">
                    <a16:creationId xmlns:a16="http://schemas.microsoft.com/office/drawing/2014/main" xmlns="" id="{9DEC7A28-3DAF-434D-8EBE-D345CDF02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0" y="2630"/>
                <a:ext cx="303" cy="286"/>
              </a:xfrm>
              <a:prstGeom prst="ellipse">
                <a:avLst/>
              </a:prstGeom>
              <a:solidFill>
                <a:srgbClr val="D3EFC5"/>
              </a:solidFill>
              <a:ln w="396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" name="Line 6">
                <a:extLst>
                  <a:ext uri="{FF2B5EF4-FFF2-40B4-BE49-F238E27FC236}">
                    <a16:creationId xmlns:a16="http://schemas.microsoft.com/office/drawing/2014/main" xmlns="" id="{6B8E7C7D-99F4-45EC-B319-4825B44473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4" y="3204"/>
                <a:ext cx="528" cy="1"/>
              </a:xfrm>
              <a:prstGeom prst="line">
                <a:avLst/>
              </a:prstGeom>
              <a:noFill/>
              <a:ln w="396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8" name="Line 7">
                <a:extLst>
                  <a:ext uri="{FF2B5EF4-FFF2-40B4-BE49-F238E27FC236}">
                    <a16:creationId xmlns:a16="http://schemas.microsoft.com/office/drawing/2014/main" xmlns="" id="{F982FF5C-99A3-4316-BAF7-6449E7B9E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08" y="3640"/>
                <a:ext cx="201" cy="191"/>
              </a:xfrm>
              <a:prstGeom prst="line">
                <a:avLst/>
              </a:prstGeom>
              <a:noFill/>
              <a:ln w="396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9" name="Line 8">
                <a:extLst>
                  <a:ext uri="{FF2B5EF4-FFF2-40B4-BE49-F238E27FC236}">
                    <a16:creationId xmlns:a16="http://schemas.microsoft.com/office/drawing/2014/main" xmlns="" id="{1B4D69CE-2DC2-4EB8-AE73-4B10BD40F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3" y="3634"/>
                <a:ext cx="200" cy="215"/>
              </a:xfrm>
              <a:prstGeom prst="line">
                <a:avLst/>
              </a:prstGeom>
              <a:noFill/>
              <a:ln w="396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0" y="4191000"/>
              <a:ext cx="638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New</a:t>
              </a:r>
              <a:endParaRPr lang="en-US" dirty="0"/>
            </a:p>
          </p:txBody>
        </p:sp>
      </p:grpSp>
      <p:sp>
        <p:nvSpPr>
          <p:cNvPr id="83" name="Oval 82"/>
          <p:cNvSpPr/>
          <p:nvPr/>
        </p:nvSpPr>
        <p:spPr>
          <a:xfrm>
            <a:off x="5105400" y="2514600"/>
            <a:ext cx="20574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Print Appointment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1" name="Group 100"/>
          <p:cNvGrpSpPr/>
          <p:nvPr/>
        </p:nvGrpSpPr>
        <p:grpSpPr>
          <a:xfrm>
            <a:off x="1295400" y="3295089"/>
            <a:ext cx="4111299" cy="591111"/>
            <a:chOff x="1295400" y="3295089"/>
            <a:chExt cx="4111299" cy="591111"/>
          </a:xfrm>
        </p:grpSpPr>
        <p:cxnSp>
          <p:nvCxnSpPr>
            <p:cNvPr id="93" name="Straight Connector 92"/>
            <p:cNvCxnSpPr>
              <a:stCxn id="83" idx="3"/>
            </p:cNvCxnSpPr>
            <p:nvPr/>
          </p:nvCxnSpPr>
          <p:spPr>
            <a:xfrm flipH="1">
              <a:off x="2590800" y="3295089"/>
              <a:ext cx="2815899" cy="5149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H="1">
              <a:off x="1295400" y="3810000"/>
              <a:ext cx="1295400" cy="76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Arrow Connector 104"/>
          <p:cNvCxnSpPr>
            <a:endCxn id="31" idx="2"/>
          </p:cNvCxnSpPr>
          <p:nvPr/>
        </p:nvCxnSpPr>
        <p:spPr>
          <a:xfrm flipV="1">
            <a:off x="4343400" y="685800"/>
            <a:ext cx="1066800" cy="22860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32" idx="0"/>
          </p:cNvCxnSpPr>
          <p:nvPr/>
        </p:nvCxnSpPr>
        <p:spPr>
          <a:xfrm flipH="1" flipV="1">
            <a:off x="4191000" y="990600"/>
            <a:ext cx="1524000" cy="45720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3" idx="4"/>
            <a:endCxn id="29" idx="7"/>
          </p:cNvCxnSpPr>
          <p:nvPr/>
        </p:nvCxnSpPr>
        <p:spPr>
          <a:xfrm flipH="1">
            <a:off x="4411941" y="3429000"/>
            <a:ext cx="1722159" cy="51491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 rot="21413991">
            <a:off x="4808078" y="3612354"/>
            <a:ext cx="1153032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&lt;&lt;extend&gt;&gt;</a:t>
            </a:r>
            <a:endParaRPr lang="en-US" sz="1400" dirty="0"/>
          </a:p>
        </p:txBody>
      </p:sp>
      <p:sp>
        <p:nvSpPr>
          <p:cNvPr id="120" name="TextBox 119"/>
          <p:cNvSpPr txBox="1"/>
          <p:nvPr/>
        </p:nvSpPr>
        <p:spPr>
          <a:xfrm rot="2339841">
            <a:off x="4044418" y="633191"/>
            <a:ext cx="1244778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&lt;&lt;include&gt;&gt;</a:t>
            </a:r>
            <a:endParaRPr lang="en-US" sz="1400" dirty="0"/>
          </a:p>
        </p:txBody>
      </p:sp>
      <p:sp>
        <p:nvSpPr>
          <p:cNvPr id="114" name="TextBox 113"/>
          <p:cNvSpPr txBox="1"/>
          <p:nvPr/>
        </p:nvSpPr>
        <p:spPr>
          <a:xfrm rot="20729539">
            <a:off x="4134355" y="1134929"/>
            <a:ext cx="1191455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&lt;&lt;extend&gt;&gt;</a:t>
            </a:r>
            <a:endParaRPr lang="en-US" sz="1400" dirty="0"/>
          </a:p>
        </p:txBody>
      </p:sp>
      <p:grpSp>
        <p:nvGrpSpPr>
          <p:cNvPr id="74" name="Group 103"/>
          <p:cNvGrpSpPr/>
          <p:nvPr/>
        </p:nvGrpSpPr>
        <p:grpSpPr>
          <a:xfrm rot="5400000">
            <a:off x="457200" y="2133600"/>
            <a:ext cx="609600" cy="762000"/>
            <a:chOff x="4419600" y="4953000"/>
            <a:chExt cx="609600" cy="762000"/>
          </a:xfrm>
        </p:grpSpPr>
        <p:cxnSp>
          <p:nvCxnSpPr>
            <p:cNvPr id="82" name="Elbow Connector 81"/>
            <p:cNvCxnSpPr/>
            <p:nvPr/>
          </p:nvCxnSpPr>
          <p:spPr>
            <a:xfrm rot="10800000" flipV="1">
              <a:off x="4419600" y="4953000"/>
              <a:ext cx="609600" cy="3810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Elbow Connector 83"/>
            <p:cNvCxnSpPr/>
            <p:nvPr/>
          </p:nvCxnSpPr>
          <p:spPr>
            <a:xfrm flipH="1" flipV="1">
              <a:off x="4419600" y="5334000"/>
              <a:ext cx="609600" cy="381000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9" name="Picture 88" descr="bra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E:\Afrina\BRAC\Online Teaching\CSE 470\Slide Pics\teacher2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524000"/>
            <a:ext cx="4762500" cy="4162425"/>
          </a:xfrm>
          <a:prstGeom prst="rect">
            <a:avLst/>
          </a:prstGeom>
          <a:noFill/>
        </p:spPr>
      </p:pic>
      <p:pic>
        <p:nvPicPr>
          <p:cNvPr id="6" name="Picture 5" descr="bra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838200"/>
            <a:ext cx="4267200" cy="990600"/>
          </a:xfrm>
        </p:spPr>
        <p:txBody>
          <a:bodyPr>
            <a:normAutofit/>
          </a:bodyPr>
          <a:lstStyle/>
          <a:p>
            <a:r>
              <a:rPr lang="en-GB" altLang="en-US" b="1" dirty="0" smtClean="0"/>
              <a:t>What is a Use Case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2057400"/>
            <a:ext cx="71627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chemeClr val="tx1"/>
              </a:buClr>
              <a:buFont typeface="Arial" pitchFamily="34" charset="0"/>
              <a:buChar char="•"/>
            </a:pPr>
            <a:r>
              <a:rPr lang="en-GB" altLang="en-US" sz="2800" dirty="0" smtClean="0"/>
              <a:t>Its </a:t>
            </a:r>
            <a:r>
              <a:rPr lang="en-GB" altLang="en-US" sz="2800" dirty="0" smtClean="0"/>
              <a:t>used as one of the ways of requirement </a:t>
            </a:r>
            <a:r>
              <a:rPr lang="en-GB" altLang="en-US" sz="2800" dirty="0" smtClean="0"/>
              <a:t>gathering and refinement</a:t>
            </a:r>
          </a:p>
          <a:p>
            <a:pPr lvl="1">
              <a:buClr>
                <a:schemeClr val="tx1"/>
              </a:buClr>
              <a:buFont typeface="Arial" pitchFamily="34" charset="0"/>
              <a:buChar char="•"/>
            </a:pPr>
            <a:r>
              <a:rPr lang="en-GB" altLang="en-US" sz="2800" dirty="0" smtClean="0"/>
              <a:t>A </a:t>
            </a:r>
            <a:r>
              <a:rPr lang="en-GB" altLang="en-US" sz="2800" u="sng" dirty="0" smtClean="0"/>
              <a:t>scenario</a:t>
            </a:r>
            <a:r>
              <a:rPr lang="en-GB" altLang="en-US" sz="2800" dirty="0" smtClean="0"/>
              <a:t>-based technique in the UML. </a:t>
            </a:r>
          </a:p>
          <a:p>
            <a:pPr lvl="1">
              <a:buClr>
                <a:schemeClr val="tx1"/>
              </a:buClr>
              <a:buFont typeface="Arial" pitchFamily="34" charset="0"/>
              <a:buChar char="•"/>
            </a:pPr>
            <a:r>
              <a:rPr lang="en-GB" altLang="en-US" sz="2800" dirty="0" smtClean="0"/>
              <a:t>A </a:t>
            </a:r>
            <a:r>
              <a:rPr lang="en-GB" altLang="en-US" sz="2800" dirty="0" smtClean="0"/>
              <a:t>formal way of representing how a business system interacts with its environment Illustrates the activities that are performed by the users of the system</a:t>
            </a:r>
          </a:p>
          <a:p>
            <a:pPr lvl="1"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sz="2500" dirty="0" smtClean="0"/>
              <a:t>A sequence of actions a system performs that yields a valuable result can be portrait in use case 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5" name="Picture 4" descr="bra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800" y="5867400"/>
            <a:ext cx="1219200" cy="106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685800"/>
            <a:ext cx="2362200" cy="990600"/>
          </a:xfrm>
        </p:spPr>
        <p:txBody>
          <a:bodyPr/>
          <a:lstStyle/>
          <a:p>
            <a:r>
              <a:rPr lang="en-US" dirty="0" smtClean="0"/>
              <a:t>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191000"/>
            <a:ext cx="8229600" cy="19659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1905000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 smtClean="0"/>
              <a:t>Use case diagrams are closely connected to scenarios.  A </a:t>
            </a:r>
            <a:r>
              <a:rPr lang="en-US" altLang="en-US" sz="2400" b="1" dirty="0" smtClean="0"/>
              <a:t>scenario</a:t>
            </a:r>
            <a:r>
              <a:rPr lang="en-US" altLang="en-US" sz="2400" dirty="0" smtClean="0"/>
              <a:t> is an example of what happens when someone interacts with the system</a:t>
            </a:r>
            <a:endParaRPr lang="en-US" sz="2400" dirty="0"/>
          </a:p>
        </p:txBody>
      </p:sp>
      <p:pic>
        <p:nvPicPr>
          <p:cNvPr id="5" name="Picture 4" descr="bra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28600"/>
            <a:ext cx="3886200" cy="762000"/>
          </a:xfrm>
        </p:spPr>
        <p:txBody>
          <a:bodyPr/>
          <a:lstStyle/>
          <a:p>
            <a:r>
              <a:rPr lang="en-US" dirty="0" smtClean="0"/>
              <a:t>Sample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143000"/>
            <a:ext cx="8229600" cy="2209800"/>
          </a:xfrm>
        </p:spPr>
        <p:txBody>
          <a:bodyPr>
            <a:normAutofit lnSpcReduction="10000"/>
          </a:bodyPr>
          <a:lstStyle/>
          <a:p>
            <a:pPr algn="just">
              <a:buNone/>
            </a:pPr>
            <a:r>
              <a:rPr lang="en-US" sz="2800" i="1" dirty="0" smtClean="0"/>
              <a:t> An appointment scheduling app is offered to the patients. A patient can log in to the </a:t>
            </a:r>
            <a:r>
              <a:rPr lang="en-US" sz="2800" i="1" dirty="0" smtClean="0"/>
              <a:t>system, search and make </a:t>
            </a:r>
            <a:r>
              <a:rPr lang="en-US" sz="2800" i="1" dirty="0" smtClean="0"/>
              <a:t>appointments.  These appointments are set by management people of the doctors. The patients can also pay for the appointments through the app. </a:t>
            </a:r>
          </a:p>
        </p:txBody>
      </p:sp>
      <p:pic>
        <p:nvPicPr>
          <p:cNvPr id="5" name="Picture 4" descr="doctor_on_demand_ramotion_design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3400" y="3276600"/>
            <a:ext cx="4191000" cy="3009900"/>
          </a:xfrm>
          <a:prstGeom prst="rect">
            <a:avLst/>
          </a:prstGeom>
        </p:spPr>
      </p:pic>
      <p:pic>
        <p:nvPicPr>
          <p:cNvPr id="6" name="Picture 5" descr="bra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consists of 4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943600" y="5791200"/>
            <a:ext cx="2743200" cy="365760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43200" y="175260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/>
              <a:t>System</a:t>
            </a:r>
            <a:endParaRPr lang="en-US" sz="36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057400" y="2514600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/>
              <a:t>Actor</a:t>
            </a:r>
            <a:endParaRPr lang="en-US" sz="36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1676400" y="3810000"/>
            <a:ext cx="2222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/>
              <a:t>Use Cases</a:t>
            </a:r>
            <a:endParaRPr lang="en-US" sz="36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286000" y="4800600"/>
            <a:ext cx="2887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/>
              <a:t>Relationships</a:t>
            </a:r>
            <a:endParaRPr lang="en-US" sz="3600" b="1" i="1" dirty="0"/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2438400"/>
            <a:ext cx="533400" cy="1142999"/>
            <a:chOff x="4254" y="2630"/>
            <a:chExt cx="528" cy="1219"/>
          </a:xfrm>
        </p:grpSpPr>
        <p:sp>
          <p:nvSpPr>
            <p:cNvPr id="9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" name="Frame 13"/>
          <p:cNvSpPr/>
          <p:nvPr/>
        </p:nvSpPr>
        <p:spPr>
          <a:xfrm>
            <a:off x="4648200" y="1143000"/>
            <a:ext cx="685800" cy="1143000"/>
          </a:xfrm>
          <a:prstGeom prst="frame">
            <a:avLst>
              <a:gd name="adj1" fmla="val 42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038600" y="3810000"/>
            <a:ext cx="1828800" cy="9144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334000" y="5105400"/>
            <a:ext cx="1371600" cy="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bra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4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1676400"/>
            <a:ext cx="2286000" cy="990600"/>
          </a:xfrm>
        </p:spPr>
        <p:txBody>
          <a:bodyPr/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038600"/>
            <a:ext cx="8229600" cy="21183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2971800"/>
            <a:ext cx="7848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 system can be a website, app, game software etc.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It is shown with a boundary in the diagram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 boundary rectangle is placed around the perimeter of the system to show how the actors communicate with the system. </a:t>
            </a:r>
          </a:p>
          <a:p>
            <a:endParaRPr lang="en-US" dirty="0"/>
          </a:p>
        </p:txBody>
      </p:sp>
      <p:sp>
        <p:nvSpPr>
          <p:cNvPr id="5" name="Frame 4"/>
          <p:cNvSpPr/>
          <p:nvPr/>
        </p:nvSpPr>
        <p:spPr>
          <a:xfrm>
            <a:off x="6781800" y="2362200"/>
            <a:ext cx="685800" cy="1143000"/>
          </a:xfrm>
          <a:prstGeom prst="frame">
            <a:avLst>
              <a:gd name="adj1" fmla="val 42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bra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/>
          <p:cNvSpPr/>
          <p:nvPr/>
        </p:nvSpPr>
        <p:spPr>
          <a:xfrm>
            <a:off x="1981200" y="152400"/>
            <a:ext cx="5105400" cy="6477000"/>
          </a:xfrm>
          <a:prstGeom prst="frame">
            <a:avLst>
              <a:gd name="adj1" fmla="val 106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581400" y="152400"/>
            <a:ext cx="1752600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Appointment System</a:t>
            </a:r>
            <a:endParaRPr lang="en-US" b="1" dirty="0"/>
          </a:p>
        </p:txBody>
      </p:sp>
      <p:pic>
        <p:nvPicPr>
          <p:cNvPr id="127" name="Picture 126" descr="bra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1219200"/>
            <a:ext cx="2286000" cy="990600"/>
          </a:xfrm>
        </p:spPr>
        <p:txBody>
          <a:bodyPr/>
          <a:lstStyle/>
          <a:p>
            <a:r>
              <a:rPr lang="en-US" dirty="0" smtClean="0"/>
              <a:t>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038600"/>
            <a:ext cx="8229600" cy="21183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2590800"/>
            <a:ext cx="78486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altLang="en-US" sz="2000" dirty="0" smtClean="0"/>
              <a:t>An Actor is outside or external the system.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It is </a:t>
            </a:r>
            <a:r>
              <a:rPr lang="en-GB" altLang="en-US" sz="2000" dirty="0" smtClean="0"/>
              <a:t>Represented by stick figure</a:t>
            </a:r>
          </a:p>
          <a:p>
            <a:pPr marL="457200" indent="-457200">
              <a:buFont typeface="+mj-lt"/>
              <a:buAutoNum type="arabicPeriod"/>
            </a:pPr>
            <a:r>
              <a:rPr lang="en-GB" altLang="en-US" sz="2000" dirty="0" smtClean="0"/>
              <a:t>It is preferred to be named as a descriptive noun phrase</a:t>
            </a:r>
          </a:p>
          <a:p>
            <a:pPr marL="457200" indent="-457200">
              <a:buFont typeface="+mj-lt"/>
              <a:buAutoNum type="arabicPeriod"/>
            </a:pPr>
            <a:r>
              <a:rPr lang="en-GB" altLang="en-US" sz="2000" dirty="0" smtClean="0"/>
              <a:t>It can be a:</a:t>
            </a:r>
          </a:p>
          <a:p>
            <a:pPr lvl="1">
              <a:buFont typeface="Arial" pitchFamily="34" charset="0"/>
              <a:buChar char="•"/>
            </a:pPr>
            <a:r>
              <a:rPr lang="en-GB" altLang="en-US" sz="2000" dirty="0" smtClean="0"/>
              <a:t>Human</a:t>
            </a:r>
          </a:p>
          <a:p>
            <a:pPr lvl="1">
              <a:buFont typeface="Arial" pitchFamily="34" charset="0"/>
              <a:buChar char="•"/>
            </a:pPr>
            <a:r>
              <a:rPr lang="en-GB" altLang="en-US" sz="2000" dirty="0" smtClean="0"/>
              <a:t>Peripheral device (hardware)</a:t>
            </a:r>
          </a:p>
          <a:p>
            <a:pPr lvl="1">
              <a:buFont typeface="Arial" pitchFamily="34" charset="0"/>
              <a:buChar char="•"/>
            </a:pPr>
            <a:r>
              <a:rPr lang="en-GB" altLang="en-US" sz="2000" dirty="0" smtClean="0"/>
              <a:t>External system or subsystem</a:t>
            </a:r>
          </a:p>
          <a:p>
            <a:pPr lvl="1">
              <a:buFont typeface="Arial" pitchFamily="34" charset="0"/>
              <a:buChar char="•"/>
            </a:pPr>
            <a:r>
              <a:rPr lang="en-GB" altLang="en-US" sz="2000" dirty="0" smtClean="0"/>
              <a:t>Time or time-based event</a:t>
            </a:r>
          </a:p>
          <a:p>
            <a:endParaRPr lang="en-US" dirty="0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xmlns="" id="{C37AB080-3DF1-42FE-8DB0-8B866E2ABD5A}"/>
              </a:ext>
            </a:extLst>
          </p:cNvPr>
          <p:cNvGrpSpPr>
            <a:grpSpLocks/>
          </p:cNvGrpSpPr>
          <p:nvPr/>
        </p:nvGrpSpPr>
        <p:grpSpPr bwMode="auto">
          <a:xfrm>
            <a:off x="7315200" y="2286000"/>
            <a:ext cx="533400" cy="1142999"/>
            <a:chOff x="4254" y="2630"/>
            <a:chExt cx="528" cy="1219"/>
          </a:xfrm>
        </p:grpSpPr>
        <p:sp>
          <p:nvSpPr>
            <p:cNvPr id="7" name="Line 4">
              <a:extLst>
                <a:ext uri="{FF2B5EF4-FFF2-40B4-BE49-F238E27FC236}">
                  <a16:creationId xmlns:a16="http://schemas.microsoft.com/office/drawing/2014/main" xmlns="" id="{2B1B794D-A6FB-482A-8E61-1F4E9038A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2917"/>
              <a:ext cx="1" cy="762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Oval 5">
              <a:extLst>
                <a:ext uri="{FF2B5EF4-FFF2-40B4-BE49-F238E27FC236}">
                  <a16:creationId xmlns:a16="http://schemas.microsoft.com/office/drawing/2014/main" xmlns="" id="{9DEC7A28-3DAF-434D-8EBE-D345CDF02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630"/>
              <a:ext cx="303" cy="286"/>
            </a:xfrm>
            <a:prstGeom prst="ellipse">
              <a:avLst/>
            </a:prstGeom>
            <a:solidFill>
              <a:srgbClr val="D3EFC5"/>
            </a:solidFill>
            <a:ln w="396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" name="Line 6">
              <a:extLst>
                <a:ext uri="{FF2B5EF4-FFF2-40B4-BE49-F238E27FC236}">
                  <a16:creationId xmlns:a16="http://schemas.microsoft.com/office/drawing/2014/main" xmlns="" id="{6B8E7C7D-99F4-45EC-B319-4825B4447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4" y="3204"/>
              <a:ext cx="528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xmlns="" id="{F982FF5C-99A3-4316-BAF7-6449E7B9E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" y="3640"/>
              <a:ext cx="201" cy="19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xmlns="" id="{1B4D69CE-2DC2-4EB8-AE73-4B10BD40F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634"/>
              <a:ext cx="200" cy="215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12" name="Picture 11" descr="bra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4800" y="5791200"/>
            <a:ext cx="1219200" cy="1066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10400" y="3505200"/>
            <a:ext cx="677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>
                <a:solidFill>
                  <a:srgbClr val="FF0000"/>
                </a:solidFill>
              </a:rPr>
              <a:t>Alex</a:t>
            </a:r>
            <a:endParaRPr lang="en-US" b="1" strike="sngStrike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96200" y="3505200"/>
            <a:ext cx="96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Patient</a:t>
            </a:r>
            <a:endParaRPr lang="en-US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477</TotalTime>
  <Words>829</Words>
  <Application>Microsoft Office PowerPoint</Application>
  <PresentationFormat>On-screen Show (4:3)</PresentationFormat>
  <Paragraphs>148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Origin</vt:lpstr>
      <vt:lpstr>CSE 470 – Use Case Diagram</vt:lpstr>
      <vt:lpstr>Slide 2</vt:lpstr>
      <vt:lpstr>What is a Use Case</vt:lpstr>
      <vt:lpstr>Scenario</vt:lpstr>
      <vt:lpstr>Sample Scenario</vt:lpstr>
      <vt:lpstr>Use Case consists of 4 elements</vt:lpstr>
      <vt:lpstr>System</vt:lpstr>
      <vt:lpstr>Slide 8</vt:lpstr>
      <vt:lpstr>Actors</vt:lpstr>
      <vt:lpstr>Slide 10</vt:lpstr>
      <vt:lpstr>Slide 11</vt:lpstr>
      <vt:lpstr>Use Cases</vt:lpstr>
      <vt:lpstr>Sample Scenario</vt:lpstr>
      <vt:lpstr>Slide 14</vt:lpstr>
      <vt:lpstr>Relationships</vt:lpstr>
      <vt:lpstr>Association</vt:lpstr>
      <vt:lpstr>Slide 17</vt:lpstr>
      <vt:lpstr>Include</vt:lpstr>
      <vt:lpstr>Slide 19</vt:lpstr>
      <vt:lpstr>Extend</vt:lpstr>
      <vt:lpstr>Slide 21</vt:lpstr>
      <vt:lpstr>Generalization</vt:lpstr>
      <vt:lpstr>Slide 23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89</cp:revision>
  <dcterms:created xsi:type="dcterms:W3CDTF">2020-05-26T17:53:17Z</dcterms:created>
  <dcterms:modified xsi:type="dcterms:W3CDTF">2020-07-16T06:49:42Z</dcterms:modified>
</cp:coreProperties>
</file>